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6" r:id="rId9"/>
    <p:sldId id="265" r:id="rId10"/>
    <p:sldId id="267" r:id="rId11"/>
    <p:sldId id="268" r:id="rId12"/>
    <p:sldId id="263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Ukupan broj pasa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List1!$B$2:$B$7</c:f>
              <c:numCache>
                <c:formatCode>General</c:formatCode>
                <c:ptCount val="6"/>
                <c:pt idx="0">
                  <c:v>335303</c:v>
                </c:pt>
                <c:pt idx="1">
                  <c:v>350067</c:v>
                </c:pt>
                <c:pt idx="2">
                  <c:v>336303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broj pasa prvi puta mikročipiranih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List1!$C$2:$C$7</c:f>
              <c:numCache>
                <c:formatCode>General</c:formatCode>
                <c:ptCount val="6"/>
                <c:pt idx="0">
                  <c:v>78619</c:v>
                </c:pt>
                <c:pt idx="1">
                  <c:v>72077</c:v>
                </c:pt>
                <c:pt idx="2">
                  <c:v>64616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364544"/>
        <c:axId val="22366080"/>
      </c:barChart>
      <c:catAx>
        <c:axId val="22364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366080"/>
        <c:crosses val="autoZero"/>
        <c:auto val="1"/>
        <c:lblAlgn val="ctr"/>
        <c:lblOffset val="100"/>
        <c:noMultiLvlLbl val="0"/>
      </c:catAx>
      <c:valAx>
        <c:axId val="22366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3645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[cijepljeni_po_zupanijama_i_opcinama_po_godinama.xlsx]županije2013!$B$1</c:f>
              <c:strCache>
                <c:ptCount val="1"/>
                <c:pt idx="0">
                  <c:v>Broj cijepljenih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[cijepljeni_po_zupanijama_i_opcinama_po_godinama.xlsx]županije2013!$A$2:$A$22</c:f>
              <c:strCache>
                <c:ptCount val="21"/>
                <c:pt idx="0">
                  <c:v>Bjelovarsko-Bilogorska</c:v>
                </c:pt>
                <c:pt idx="1">
                  <c:v>Brodsko-Posavska</c:v>
                </c:pt>
                <c:pt idx="2">
                  <c:v>Dubrovačko-Neretvanska</c:v>
                </c:pt>
                <c:pt idx="3">
                  <c:v>Grad Zagreb</c:v>
                </c:pt>
                <c:pt idx="4">
                  <c:v>Istarska</c:v>
                </c:pt>
                <c:pt idx="5">
                  <c:v>Karlovačka</c:v>
                </c:pt>
                <c:pt idx="6">
                  <c:v>Koprivničko-Križevačka</c:v>
                </c:pt>
                <c:pt idx="7">
                  <c:v>Krapinsko-Zagorska</c:v>
                </c:pt>
                <c:pt idx="8">
                  <c:v>Ličko-Senjska</c:v>
                </c:pt>
                <c:pt idx="9">
                  <c:v>Međimurska</c:v>
                </c:pt>
                <c:pt idx="10">
                  <c:v>Osječko-Baranjska</c:v>
                </c:pt>
                <c:pt idx="11">
                  <c:v>Požeško-Slavonska</c:v>
                </c:pt>
                <c:pt idx="12">
                  <c:v>Primorsko-Goranska</c:v>
                </c:pt>
                <c:pt idx="13">
                  <c:v>Sisačko-Moslavačka</c:v>
                </c:pt>
                <c:pt idx="14">
                  <c:v>Splitsko-Dalmatinska</c:v>
                </c:pt>
                <c:pt idx="15">
                  <c:v>Šibensko-Kninska</c:v>
                </c:pt>
                <c:pt idx="16">
                  <c:v>Varaždinska</c:v>
                </c:pt>
                <c:pt idx="17">
                  <c:v>Virovitičko-Podravska</c:v>
                </c:pt>
                <c:pt idx="18">
                  <c:v>Vukovarsko-Srijemska</c:v>
                </c:pt>
                <c:pt idx="19">
                  <c:v>Zadarska</c:v>
                </c:pt>
                <c:pt idx="20">
                  <c:v>Zagrebačka</c:v>
                </c:pt>
              </c:strCache>
            </c:strRef>
          </c:cat>
          <c:val>
            <c:numRef>
              <c:f>[cijepljeni_po_zupanijama_i_opcinama_po_godinama.xlsx]županije2013!$B$2:$B$22</c:f>
              <c:numCache>
                <c:formatCode>General</c:formatCode>
                <c:ptCount val="21"/>
                <c:pt idx="0">
                  <c:v>15122</c:v>
                </c:pt>
                <c:pt idx="1">
                  <c:v>13686</c:v>
                </c:pt>
                <c:pt idx="2">
                  <c:v>3739</c:v>
                </c:pt>
                <c:pt idx="3">
                  <c:v>44610</c:v>
                </c:pt>
                <c:pt idx="4">
                  <c:v>21430</c:v>
                </c:pt>
                <c:pt idx="5">
                  <c:v>15196</c:v>
                </c:pt>
                <c:pt idx="6">
                  <c:v>12167</c:v>
                </c:pt>
                <c:pt idx="7">
                  <c:v>14583</c:v>
                </c:pt>
                <c:pt idx="8">
                  <c:v>4537</c:v>
                </c:pt>
                <c:pt idx="9">
                  <c:v>9215</c:v>
                </c:pt>
                <c:pt idx="10">
                  <c:v>26188</c:v>
                </c:pt>
                <c:pt idx="11">
                  <c:v>8983</c:v>
                </c:pt>
                <c:pt idx="12">
                  <c:v>18661</c:v>
                </c:pt>
                <c:pt idx="13">
                  <c:v>19250</c:v>
                </c:pt>
                <c:pt idx="14">
                  <c:v>15023</c:v>
                </c:pt>
                <c:pt idx="15">
                  <c:v>8243</c:v>
                </c:pt>
                <c:pt idx="16">
                  <c:v>16630</c:v>
                </c:pt>
                <c:pt idx="17">
                  <c:v>11969</c:v>
                </c:pt>
                <c:pt idx="18">
                  <c:v>14986</c:v>
                </c:pt>
                <c:pt idx="19">
                  <c:v>6567</c:v>
                </c:pt>
                <c:pt idx="20">
                  <c:v>34115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392192"/>
        <c:axId val="23397504"/>
        <c:axId val="0"/>
      </c:bar3DChart>
      <c:catAx>
        <c:axId val="22392192"/>
        <c:scaling>
          <c:orientation val="minMax"/>
        </c:scaling>
        <c:delete val="0"/>
        <c:axPos val="b"/>
        <c:majorTickMark val="out"/>
        <c:minorTickMark val="none"/>
        <c:tickLblPos val="nextTo"/>
        <c:crossAx val="23397504"/>
        <c:crosses val="autoZero"/>
        <c:auto val="1"/>
        <c:lblAlgn val="ctr"/>
        <c:lblOffset val="100"/>
        <c:noMultiLvlLbl val="0"/>
      </c:catAx>
      <c:valAx>
        <c:axId val="23397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3921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[cijepljeni_po_zupanijama_i_opcinama_po_godinama.xlsx]županije2014!$B$1</c:f>
              <c:strCache>
                <c:ptCount val="1"/>
                <c:pt idx="0">
                  <c:v>Broj cijepljenih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[cijepljeni_po_zupanijama_i_opcinama_po_godinama.xlsx]županije2014!$A$2:$A$22</c:f>
              <c:strCache>
                <c:ptCount val="21"/>
                <c:pt idx="0">
                  <c:v>Bjelovarsko-Bilogorska</c:v>
                </c:pt>
                <c:pt idx="1">
                  <c:v>Brodsko-Posavska</c:v>
                </c:pt>
                <c:pt idx="2">
                  <c:v>Dubrovačko-Neretvanska</c:v>
                </c:pt>
                <c:pt idx="3">
                  <c:v>Grad Zagreb</c:v>
                </c:pt>
                <c:pt idx="4">
                  <c:v>Istarska</c:v>
                </c:pt>
                <c:pt idx="5">
                  <c:v>Karlovačka</c:v>
                </c:pt>
                <c:pt idx="6">
                  <c:v>Koprivničko-Križevačka</c:v>
                </c:pt>
                <c:pt idx="7">
                  <c:v>Krapinsko-Zagorska</c:v>
                </c:pt>
                <c:pt idx="8">
                  <c:v>Ličko-Senjska</c:v>
                </c:pt>
                <c:pt idx="9">
                  <c:v>Međimurska</c:v>
                </c:pt>
                <c:pt idx="10">
                  <c:v>Osječko-Baranjska</c:v>
                </c:pt>
                <c:pt idx="11">
                  <c:v>Požeško-Slavonska</c:v>
                </c:pt>
                <c:pt idx="12">
                  <c:v>Primorsko-Goranska</c:v>
                </c:pt>
                <c:pt idx="13">
                  <c:v>Sisačko-Moslavačka</c:v>
                </c:pt>
                <c:pt idx="14">
                  <c:v>Splitsko-Dalmatinska</c:v>
                </c:pt>
                <c:pt idx="15">
                  <c:v>Šibensko-Kninska</c:v>
                </c:pt>
                <c:pt idx="16">
                  <c:v>Varaždinska</c:v>
                </c:pt>
                <c:pt idx="17">
                  <c:v>Virovitičko-Podravska</c:v>
                </c:pt>
                <c:pt idx="18">
                  <c:v>Vukovarsko-Srijemska</c:v>
                </c:pt>
                <c:pt idx="19">
                  <c:v>Zadarska</c:v>
                </c:pt>
                <c:pt idx="20">
                  <c:v>Zagrebačka</c:v>
                </c:pt>
              </c:strCache>
            </c:strRef>
          </c:cat>
          <c:val>
            <c:numRef>
              <c:f>[cijepljeni_po_zupanijama_i_opcinama_po_godinama.xlsx]županije2014!$B$2:$B$22</c:f>
              <c:numCache>
                <c:formatCode>General</c:formatCode>
                <c:ptCount val="21"/>
                <c:pt idx="0">
                  <c:v>15156</c:v>
                </c:pt>
                <c:pt idx="1">
                  <c:v>14121</c:v>
                </c:pt>
                <c:pt idx="2">
                  <c:v>4233</c:v>
                </c:pt>
                <c:pt idx="3">
                  <c:v>47864</c:v>
                </c:pt>
                <c:pt idx="4">
                  <c:v>22511</c:v>
                </c:pt>
                <c:pt idx="5">
                  <c:v>15965</c:v>
                </c:pt>
                <c:pt idx="6">
                  <c:v>11797</c:v>
                </c:pt>
                <c:pt idx="7">
                  <c:v>14874</c:v>
                </c:pt>
                <c:pt idx="8">
                  <c:v>4409</c:v>
                </c:pt>
                <c:pt idx="9">
                  <c:v>9922</c:v>
                </c:pt>
                <c:pt idx="10">
                  <c:v>26370</c:v>
                </c:pt>
                <c:pt idx="11">
                  <c:v>9080</c:v>
                </c:pt>
                <c:pt idx="12">
                  <c:v>20052</c:v>
                </c:pt>
                <c:pt idx="13">
                  <c:v>20212</c:v>
                </c:pt>
                <c:pt idx="14">
                  <c:v>16836</c:v>
                </c:pt>
                <c:pt idx="15">
                  <c:v>8316</c:v>
                </c:pt>
                <c:pt idx="16">
                  <c:v>18003</c:v>
                </c:pt>
                <c:pt idx="17">
                  <c:v>12084</c:v>
                </c:pt>
                <c:pt idx="18">
                  <c:v>15428</c:v>
                </c:pt>
                <c:pt idx="19">
                  <c:v>6983</c:v>
                </c:pt>
                <c:pt idx="20">
                  <c:v>35420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418752"/>
        <c:axId val="23420288"/>
        <c:axId val="0"/>
      </c:bar3DChart>
      <c:catAx>
        <c:axId val="23418752"/>
        <c:scaling>
          <c:orientation val="minMax"/>
        </c:scaling>
        <c:delete val="0"/>
        <c:axPos val="b"/>
        <c:majorTickMark val="out"/>
        <c:minorTickMark val="none"/>
        <c:tickLblPos val="nextTo"/>
        <c:crossAx val="23420288"/>
        <c:crosses val="autoZero"/>
        <c:auto val="1"/>
        <c:lblAlgn val="ctr"/>
        <c:lblOffset val="100"/>
        <c:noMultiLvlLbl val="0"/>
      </c:catAx>
      <c:valAx>
        <c:axId val="23420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4187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[cijepljeni_po_zupanijama_i_opcinama_po_godinama.xlsx]županije2015!$B$1</c:f>
              <c:strCache>
                <c:ptCount val="1"/>
                <c:pt idx="0">
                  <c:v>Broj cijepljenih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[cijepljeni_po_zupanijama_i_opcinama_po_godinama.xlsx]županije2015!$A$2:$A$22</c:f>
              <c:strCache>
                <c:ptCount val="21"/>
                <c:pt idx="0">
                  <c:v>Bjelovarsko-Bilogorska</c:v>
                </c:pt>
                <c:pt idx="1">
                  <c:v>Brodsko-Posavska</c:v>
                </c:pt>
                <c:pt idx="2">
                  <c:v>Dubrovačko-Neretvanska</c:v>
                </c:pt>
                <c:pt idx="3">
                  <c:v>Grad Zagreb</c:v>
                </c:pt>
                <c:pt idx="4">
                  <c:v>Istarska</c:v>
                </c:pt>
                <c:pt idx="5">
                  <c:v>Karlovačka</c:v>
                </c:pt>
                <c:pt idx="6">
                  <c:v>Koprivničko-Križevačka</c:v>
                </c:pt>
                <c:pt idx="7">
                  <c:v>Krapinsko-Zagorska</c:v>
                </c:pt>
                <c:pt idx="8">
                  <c:v>Ličko-Senjska</c:v>
                </c:pt>
                <c:pt idx="9">
                  <c:v>Međimurska</c:v>
                </c:pt>
                <c:pt idx="10">
                  <c:v>Osječko-Baranjska</c:v>
                </c:pt>
                <c:pt idx="11">
                  <c:v>Požeško-Slavonska</c:v>
                </c:pt>
                <c:pt idx="12">
                  <c:v>Primorsko-Goranska</c:v>
                </c:pt>
                <c:pt idx="13">
                  <c:v>Sisačko-Moslavačka</c:v>
                </c:pt>
                <c:pt idx="14">
                  <c:v>Splitsko-Dalmatinska</c:v>
                </c:pt>
                <c:pt idx="15">
                  <c:v>Šibensko-Kninska</c:v>
                </c:pt>
                <c:pt idx="16">
                  <c:v>Varaždinska</c:v>
                </c:pt>
                <c:pt idx="17">
                  <c:v>Virovitičko-Podravska</c:v>
                </c:pt>
                <c:pt idx="18">
                  <c:v>Vukovarsko-Srijemska</c:v>
                </c:pt>
                <c:pt idx="19">
                  <c:v>Zadarska</c:v>
                </c:pt>
                <c:pt idx="20">
                  <c:v>Zagrebačka</c:v>
                </c:pt>
              </c:strCache>
            </c:strRef>
          </c:cat>
          <c:val>
            <c:numRef>
              <c:f>[cijepljeni_po_zupanijama_i_opcinama_po_godinama.xlsx]županije2015!$B$2:$B$22</c:f>
              <c:numCache>
                <c:formatCode>General</c:formatCode>
                <c:ptCount val="21"/>
                <c:pt idx="0">
                  <c:v>14296</c:v>
                </c:pt>
                <c:pt idx="1">
                  <c:v>13681</c:v>
                </c:pt>
                <c:pt idx="2">
                  <c:v>4045</c:v>
                </c:pt>
                <c:pt idx="3">
                  <c:v>45654</c:v>
                </c:pt>
                <c:pt idx="4">
                  <c:v>20704</c:v>
                </c:pt>
                <c:pt idx="5">
                  <c:v>15929</c:v>
                </c:pt>
                <c:pt idx="6">
                  <c:v>11862</c:v>
                </c:pt>
                <c:pt idx="7">
                  <c:v>15215</c:v>
                </c:pt>
                <c:pt idx="8">
                  <c:v>4135</c:v>
                </c:pt>
                <c:pt idx="9">
                  <c:v>9812</c:v>
                </c:pt>
                <c:pt idx="10">
                  <c:v>25388</c:v>
                </c:pt>
                <c:pt idx="11">
                  <c:v>8889</c:v>
                </c:pt>
                <c:pt idx="12">
                  <c:v>19065</c:v>
                </c:pt>
                <c:pt idx="13">
                  <c:v>19638</c:v>
                </c:pt>
                <c:pt idx="14">
                  <c:v>15546</c:v>
                </c:pt>
                <c:pt idx="15">
                  <c:v>7490</c:v>
                </c:pt>
                <c:pt idx="16">
                  <c:v>18153</c:v>
                </c:pt>
                <c:pt idx="17">
                  <c:v>11994</c:v>
                </c:pt>
                <c:pt idx="18">
                  <c:v>13408</c:v>
                </c:pt>
                <c:pt idx="19">
                  <c:v>5989</c:v>
                </c:pt>
                <c:pt idx="20">
                  <c:v>34706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517056"/>
        <c:axId val="23518592"/>
        <c:axId val="0"/>
      </c:bar3DChart>
      <c:catAx>
        <c:axId val="23517056"/>
        <c:scaling>
          <c:orientation val="minMax"/>
        </c:scaling>
        <c:delete val="0"/>
        <c:axPos val="b"/>
        <c:majorTickMark val="out"/>
        <c:minorTickMark val="none"/>
        <c:tickLblPos val="nextTo"/>
        <c:crossAx val="23518592"/>
        <c:crosses val="autoZero"/>
        <c:auto val="1"/>
        <c:lblAlgn val="ctr"/>
        <c:lblOffset val="100"/>
        <c:noMultiLvlLbl val="0"/>
      </c:catAx>
      <c:valAx>
        <c:axId val="23518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5170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86A59-B892-4AE5-8344-EB8F2CD2B80C}" type="datetimeFigureOut">
              <a:rPr lang="hr-HR" smtClean="0"/>
              <a:t>20.11.2015.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9E5F4-7ECE-4A13-9F58-A73486D7C5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6106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AB16D-E185-4802-B56F-8E5EADF3A623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2410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31D4-41DE-455B-A834-60CACC1F6935}" type="datetimeFigureOut">
              <a:rPr lang="hr-HR" smtClean="0"/>
              <a:t>20.11.2015.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73E39-97C3-4D7D-BECA-D8188ACADE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5127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31D4-41DE-455B-A834-60CACC1F6935}" type="datetimeFigureOut">
              <a:rPr lang="hr-HR" smtClean="0"/>
              <a:t>20.11.2015.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73E39-97C3-4D7D-BECA-D8188ACADE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983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31D4-41DE-455B-A834-60CACC1F6935}" type="datetimeFigureOut">
              <a:rPr lang="hr-HR" smtClean="0"/>
              <a:t>20.11.2015.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73E39-97C3-4D7D-BECA-D8188ACADE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733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31D4-41DE-455B-A834-60CACC1F6935}" type="datetimeFigureOut">
              <a:rPr lang="hr-HR" smtClean="0"/>
              <a:t>20.11.2015.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73E39-97C3-4D7D-BECA-D8188ACADE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3406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31D4-41DE-455B-A834-60CACC1F6935}" type="datetimeFigureOut">
              <a:rPr lang="hr-HR" smtClean="0"/>
              <a:t>20.11.2015.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73E39-97C3-4D7D-BECA-D8188ACADE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8306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31D4-41DE-455B-A834-60CACC1F6935}" type="datetimeFigureOut">
              <a:rPr lang="hr-HR" smtClean="0"/>
              <a:t>20.11.2015.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73E39-97C3-4D7D-BECA-D8188ACADE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2282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31D4-41DE-455B-A834-60CACC1F6935}" type="datetimeFigureOut">
              <a:rPr lang="hr-HR" smtClean="0"/>
              <a:t>20.11.2015.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73E39-97C3-4D7D-BECA-D8188ACADE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323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31D4-41DE-455B-A834-60CACC1F6935}" type="datetimeFigureOut">
              <a:rPr lang="hr-HR" smtClean="0"/>
              <a:t>20.11.2015.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73E39-97C3-4D7D-BECA-D8188ACADE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3307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31D4-41DE-455B-A834-60CACC1F6935}" type="datetimeFigureOut">
              <a:rPr lang="hr-HR" smtClean="0"/>
              <a:t>20.11.2015.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73E39-97C3-4D7D-BECA-D8188ACADE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5892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31D4-41DE-455B-A834-60CACC1F6935}" type="datetimeFigureOut">
              <a:rPr lang="hr-HR" smtClean="0"/>
              <a:t>20.11.2015.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73E39-97C3-4D7D-BECA-D8188ACADE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0452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31D4-41DE-455B-A834-60CACC1F6935}" type="datetimeFigureOut">
              <a:rPr lang="hr-HR" smtClean="0"/>
              <a:t>20.11.2015.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73E39-97C3-4D7D-BECA-D8188ACADE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4263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231D4-41DE-455B-A834-60CACC1F6935}" type="datetimeFigureOut">
              <a:rPr lang="hr-HR" smtClean="0"/>
              <a:t>20.11.2015.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73E39-97C3-4D7D-BECA-D8188ACADE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5766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sinisa.mandek@mps.hr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mcb.rs/blog/wp-content/uploads/2011/02/spinkajici-stene-800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r-HR" altLang="sr-Latn-RS" dirty="0" smtClean="0">
                <a:latin typeface="Times New Roman" pitchFamily="18" charset="0"/>
              </a:rPr>
              <a:t>Označavanje kućnih </a:t>
            </a:r>
            <a:br>
              <a:rPr lang="hr-HR" altLang="sr-Latn-RS" dirty="0" smtClean="0">
                <a:latin typeface="Times New Roman" pitchFamily="18" charset="0"/>
              </a:rPr>
            </a:br>
            <a:r>
              <a:rPr lang="hr-HR" altLang="sr-Latn-RS" dirty="0" smtClean="0">
                <a:latin typeface="Times New Roman" pitchFamily="18" charset="0"/>
              </a:rPr>
              <a:t>ljubimaca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hr-HR" altLang="sr-Latn-RS" dirty="0" smtClean="0">
                <a:latin typeface="Times New Roman" pitchFamily="18" charset="0"/>
              </a:rPr>
              <a:t>Uprava za veterinarstvo i sigurnost hrane</a:t>
            </a:r>
          </a:p>
          <a:p>
            <a:pPr eaLnBrk="1" hangingPunct="1"/>
            <a:r>
              <a:rPr lang="hr-HR" altLang="sr-Latn-RS" dirty="0" smtClean="0">
                <a:latin typeface="Times New Roman" pitchFamily="18" charset="0"/>
              </a:rPr>
              <a:t>Ministarstva poljoprivrede</a:t>
            </a:r>
          </a:p>
          <a:p>
            <a:pPr eaLnBrk="1" hangingPunct="1"/>
            <a:r>
              <a:rPr lang="hr-HR" altLang="sr-Latn-RS" dirty="0" smtClean="0">
                <a:latin typeface="Times New Roman" pitchFamily="18" charset="0"/>
              </a:rPr>
              <a:t>Zagreb, 20.11.2015.</a:t>
            </a:r>
          </a:p>
          <a:p>
            <a:pPr eaLnBrk="1" hangingPunct="1"/>
            <a:endParaRPr lang="hr-HR" altLang="sr-Latn-RS" dirty="0" smtClean="0">
              <a:latin typeface="Times New Roman" pitchFamily="18" charset="0"/>
            </a:endParaRPr>
          </a:p>
        </p:txBody>
      </p:sp>
      <p:pic>
        <p:nvPicPr>
          <p:cNvPr id="3076" name="Picture 5" descr="DSC_0077zO5fUGuMpkmK3hEpaMK7r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260350"/>
            <a:ext cx="17145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9" descr="domaca_macka_tabfull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188913"/>
            <a:ext cx="1712912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1" descr="ferret_2"/>
          <p:cNvPicPr preferRelativeResize="0"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88913"/>
            <a:ext cx="1712912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547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2015. </a:t>
            </a:r>
            <a:r>
              <a:rPr lang="hr-HR" dirty="0"/>
              <a:t>Analitika broj pasa po županijama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51057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0138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novo?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>
                <a:solidFill>
                  <a:srgbClr val="FF0000"/>
                </a:solidFill>
              </a:rPr>
              <a:t>Mobilna </a:t>
            </a:r>
            <a:r>
              <a:rPr lang="hr-HR" dirty="0" smtClean="0">
                <a:solidFill>
                  <a:srgbClr val="FF0000"/>
                </a:solidFill>
              </a:rPr>
              <a:t>aplikacija!</a:t>
            </a:r>
          </a:p>
          <a:p>
            <a:r>
              <a:rPr lang="hr-HR" dirty="0" smtClean="0"/>
              <a:t> prepoznavala </a:t>
            </a:r>
            <a:r>
              <a:rPr lang="hr-HR" dirty="0"/>
              <a:t>bi lokaciju korisnika i omogućila pretraživanje najbližih veterinarskih organizacija po tipu usluga; </a:t>
            </a:r>
            <a:endParaRPr lang="hr-HR" dirty="0" smtClean="0"/>
          </a:p>
          <a:p>
            <a:r>
              <a:rPr lang="hr-HR" dirty="0" smtClean="0"/>
              <a:t>skloništa </a:t>
            </a:r>
            <a:r>
              <a:rPr lang="hr-HR" dirty="0"/>
              <a:t>za životinje, </a:t>
            </a:r>
            <a:endParaRPr lang="hr-HR" dirty="0" smtClean="0"/>
          </a:p>
          <a:p>
            <a:r>
              <a:rPr lang="hr-HR" dirty="0" smtClean="0"/>
              <a:t>davala </a:t>
            </a:r>
            <a:r>
              <a:rPr lang="hr-HR" dirty="0"/>
              <a:t>bi podatke o obveznom cijepljenju protiv bjesnoće; </a:t>
            </a:r>
            <a:endParaRPr lang="hr-HR" dirty="0" smtClean="0"/>
          </a:p>
          <a:p>
            <a:r>
              <a:rPr lang="hr-HR" dirty="0" smtClean="0"/>
              <a:t>prema </a:t>
            </a:r>
            <a:r>
              <a:rPr lang="hr-HR" dirty="0"/>
              <a:t>broju oznake psa (mikročipa) pretraživala bi vlasnika i osnovne podatke o psu; </a:t>
            </a:r>
            <a:endParaRPr lang="hr-HR" dirty="0" smtClean="0"/>
          </a:p>
          <a:p>
            <a:r>
              <a:rPr lang="hr-HR" dirty="0" smtClean="0"/>
              <a:t>davala </a:t>
            </a:r>
            <a:r>
              <a:rPr lang="hr-HR" dirty="0"/>
              <a:t>bi osnovne informacije o uvjetima prometa životinja u zemlji i među zemljama članicama EU</a:t>
            </a:r>
          </a:p>
        </p:txBody>
      </p:sp>
    </p:spTree>
    <p:extLst>
      <p:ext uri="{BB962C8B-B14F-4D97-AF65-F5344CB8AC3E}">
        <p14:creationId xmlns:p14="http://schemas.microsoft.com/office/powerpoint/2010/main" val="3974364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997200"/>
            <a:ext cx="8229600" cy="1371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hr-HR" altLang="sr-Latn-RS" dirty="0" smtClean="0"/>
              <a:t>Hvala na pozornosti!</a:t>
            </a:r>
            <a:br>
              <a:rPr lang="hr-HR" altLang="sr-Latn-RS" dirty="0" smtClean="0"/>
            </a:br>
            <a:r>
              <a:rPr lang="hr-HR" altLang="sr-Latn-RS" dirty="0" smtClean="0"/>
              <a:t>Pitanja su dobrodošla!</a:t>
            </a:r>
            <a:br>
              <a:rPr lang="hr-HR" altLang="sr-Latn-RS" dirty="0" smtClean="0"/>
            </a:br>
            <a:r>
              <a:rPr lang="hr-HR" altLang="sr-Latn-RS" dirty="0" smtClean="0"/>
              <a:t>Siniša Mandek</a:t>
            </a:r>
            <a:br>
              <a:rPr lang="hr-HR" altLang="sr-Latn-RS" dirty="0" smtClean="0"/>
            </a:br>
            <a:r>
              <a:rPr lang="hr-HR" altLang="sr-Latn-RS" dirty="0" err="1" smtClean="0">
                <a:hlinkClick r:id="rId2"/>
              </a:rPr>
              <a:t>sinisa.mandek</a:t>
            </a:r>
            <a:r>
              <a:rPr lang="hr-HR" altLang="sr-Latn-RS" dirty="0" smtClean="0">
                <a:hlinkClick r:id="rId2"/>
              </a:rPr>
              <a:t>@</a:t>
            </a:r>
            <a:r>
              <a:rPr lang="hr-HR" altLang="sr-Latn-RS" dirty="0" err="1" smtClean="0">
                <a:hlinkClick r:id="rId2"/>
              </a:rPr>
              <a:t>mps.hr</a:t>
            </a:r>
            <a:r>
              <a:rPr lang="hr-HR" altLang="sr-Latn-RS" dirty="0" smtClean="0"/>
              <a:t/>
            </a:r>
            <a:br>
              <a:rPr lang="hr-HR" altLang="sr-Latn-RS" dirty="0" smtClean="0"/>
            </a:br>
            <a:r>
              <a:rPr lang="hr-HR" altLang="sr-Latn-RS" dirty="0" smtClean="0"/>
              <a:t>01/6443-855</a:t>
            </a:r>
          </a:p>
        </p:txBody>
      </p:sp>
    </p:spTree>
    <p:extLst>
      <p:ext uri="{BB962C8B-B14F-4D97-AF65-F5344CB8AC3E}">
        <p14:creationId xmlns:p14="http://schemas.microsoft.com/office/powerpoint/2010/main" val="3163402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>
                <a:latin typeface="Times New Roman" pitchFamily="18" charset="0"/>
              </a:rPr>
              <a:t>Zakonski i podzakonski akti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altLang="sr-Latn-RS" smtClean="0">
                <a:latin typeface="Times New Roman" pitchFamily="18" charset="0"/>
              </a:rPr>
              <a:t>Zakon o veterinarstvu </a:t>
            </a:r>
          </a:p>
          <a:p>
            <a:pPr eaLnBrk="1" hangingPunct="1"/>
            <a:r>
              <a:rPr lang="hr-HR" altLang="sr-Latn-RS" smtClean="0">
                <a:latin typeface="Times New Roman" pitchFamily="18" charset="0"/>
              </a:rPr>
              <a:t>Pravilnik o označavanju pasa </a:t>
            </a:r>
          </a:p>
          <a:p>
            <a:pPr eaLnBrk="1" hangingPunct="1"/>
            <a:r>
              <a:rPr lang="hr-HR" altLang="sr-Latn-RS" smtClean="0">
                <a:latin typeface="Times New Roman" pitchFamily="18" charset="0"/>
              </a:rPr>
              <a:t>Pravilnik o putovnici za kućne ljubimce </a:t>
            </a:r>
          </a:p>
        </p:txBody>
      </p:sp>
      <p:pic>
        <p:nvPicPr>
          <p:cNvPr id="4100" name="Picture 4" descr="37389154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92600"/>
            <a:ext cx="3084513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50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>
                <a:latin typeface="Times New Roman" pitchFamily="18" charset="0"/>
              </a:rPr>
              <a:t>Pravilnik o označavanju pasa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endParaRPr lang="hr-HR" altLang="sr-Latn-RS" smtClean="0">
              <a:latin typeface="Times New Roman" pitchFamily="18" charset="0"/>
            </a:endParaRPr>
          </a:p>
          <a:p>
            <a:pPr algn="ctr" eaLnBrk="1" hangingPunct="1"/>
            <a:endParaRPr lang="hr-HR" altLang="sr-Latn-RS" smtClean="0"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hr-HR" altLang="sr-Latn-RS" sz="4400" smtClean="0">
                <a:latin typeface="Times New Roman" pitchFamily="18" charset="0"/>
              </a:rPr>
              <a:t>Psi moraju biti označeni mikročipom najkasnije 90 dana od dana štenjenja.</a:t>
            </a:r>
          </a:p>
        </p:txBody>
      </p:sp>
      <p:pic>
        <p:nvPicPr>
          <p:cNvPr id="12292" name="Picture 5" descr="spinkajici-stene-800-300x225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628775"/>
            <a:ext cx="2281238" cy="158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3013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>
                <a:latin typeface="Times New Roman" pitchFamily="18" charset="0"/>
              </a:rPr>
              <a:t>Pravilnik o označavanju pasa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hr-HR" altLang="sr-Latn-RS" smtClean="0">
              <a:latin typeface="Times New Roman" pitchFamily="18" charset="0"/>
            </a:endParaRPr>
          </a:p>
          <a:p>
            <a:pPr eaLnBrk="1" hangingPunct="1"/>
            <a:r>
              <a:rPr lang="hr-HR" altLang="sr-Latn-RS" sz="4400" smtClean="0">
                <a:latin typeface="Times New Roman" pitchFamily="18" charset="0"/>
              </a:rPr>
              <a:t>Upisnik pasa vodi se u obliku propisanog računalnog programa </a:t>
            </a:r>
            <a:r>
              <a:rPr lang="hr-HR" altLang="sr-Latn-RS" sz="4400" smtClean="0">
                <a:solidFill>
                  <a:schemeClr val="accent1"/>
                </a:solidFill>
                <a:latin typeface="Times New Roman" pitchFamily="18" charset="0"/>
              </a:rPr>
              <a:t>Lysacan</a:t>
            </a:r>
            <a:r>
              <a:rPr lang="hr-HR" altLang="sr-Latn-RS" sz="4400" smtClean="0">
                <a:latin typeface="Times New Roman" pitchFamily="18" charset="0"/>
              </a:rPr>
              <a:t> – Upisnik pasa cijepljenih protiv bjesnoće.</a:t>
            </a:r>
          </a:p>
        </p:txBody>
      </p:sp>
    </p:spTree>
    <p:extLst>
      <p:ext uri="{BB962C8B-B14F-4D97-AF65-F5344CB8AC3E}">
        <p14:creationId xmlns:p14="http://schemas.microsoft.com/office/powerpoint/2010/main" val="1311216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r-HR" altLang="sr-Latn-RS" sz="3600" smtClean="0">
                <a:latin typeface="Times New Roman" pitchFamily="18" charset="0"/>
              </a:rPr>
              <a:t>Lysacan – Upisnik pasa cijepljenih protiv bjesnoće sadržava slijedeće podatke: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hr-HR" altLang="sr-Latn-RS" sz="1400" smtClean="0">
                <a:latin typeface="Times New Roman" pitchFamily="18" charset="0"/>
              </a:rPr>
              <a:t>– Broj markice;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1400" smtClean="0">
                <a:latin typeface="Times New Roman" pitchFamily="18" charset="0"/>
              </a:rPr>
              <a:t>– Broj svjedodžbe;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1400" smtClean="0">
                <a:latin typeface="Times New Roman" pitchFamily="18" charset="0"/>
              </a:rPr>
              <a:t>– Datum izdavanja svjedodžbe;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1400" smtClean="0">
                <a:latin typeface="Times New Roman" pitchFamily="18" charset="0"/>
              </a:rPr>
              <a:t>– Ime i prezime vlasnika;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1400" smtClean="0">
                <a:latin typeface="Times New Roman" pitchFamily="18" charset="0"/>
              </a:rPr>
              <a:t>– Ime psa;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1400" smtClean="0">
                <a:latin typeface="Times New Roman" pitchFamily="18" charset="0"/>
              </a:rPr>
              <a:t>– Datum štenjenja;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1400" smtClean="0">
                <a:latin typeface="Times New Roman" pitchFamily="18" charset="0"/>
              </a:rPr>
              <a:t>– Pasmina;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1400" smtClean="0">
                <a:latin typeface="Times New Roman" pitchFamily="18" charset="0"/>
              </a:rPr>
              <a:t>– Spol;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1400" smtClean="0">
                <a:latin typeface="Times New Roman" pitchFamily="18" charset="0"/>
              </a:rPr>
              <a:t>– Datum cijepljenja;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1400" smtClean="0">
                <a:latin typeface="Times New Roman" pitchFamily="18" charset="0"/>
              </a:rPr>
              <a:t>– Naziv cjepiva;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1400" smtClean="0">
                <a:latin typeface="Times New Roman" pitchFamily="18" charset="0"/>
              </a:rPr>
              <a:t>– Serijski broj cjepiva;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1400" smtClean="0">
                <a:latin typeface="Times New Roman" pitchFamily="18" charset="0"/>
              </a:rPr>
              <a:t>– Ulica i kućni broj;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1400" smtClean="0">
                <a:latin typeface="Times New Roman" pitchFamily="18" charset="0"/>
              </a:rPr>
              <a:t>– Mjesto;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1400" smtClean="0">
                <a:latin typeface="Times New Roman" pitchFamily="18" charset="0"/>
              </a:rPr>
              <a:t>– Epizootiološka jedinica (općina);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1400" smtClean="0">
                <a:latin typeface="Times New Roman" pitchFamily="18" charset="0"/>
              </a:rPr>
              <a:t>– Epizootiološko područje (županija);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1400" smtClean="0">
                <a:latin typeface="Times New Roman" pitchFamily="18" charset="0"/>
              </a:rPr>
              <a:t>– Trokratni pregled (da/ne);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1400" smtClean="0">
                <a:latin typeface="Times New Roman" pitchFamily="18" charset="0"/>
              </a:rPr>
              <a:t>– Odjava psa (datum);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1400" smtClean="0">
                <a:latin typeface="Times New Roman" pitchFamily="18" charset="0"/>
              </a:rPr>
              <a:t>– Razlog odjave (uginuće, promjena vlasnika, promjena veterinarske organizacije/privatne prakse);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1400" smtClean="0">
                <a:latin typeface="Times New Roman" pitchFamily="18" charset="0"/>
              </a:rPr>
              <a:t>– Broj prethodne svjedodžbe;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1400" smtClean="0">
                <a:latin typeface="Times New Roman" pitchFamily="18" charset="0"/>
              </a:rPr>
              <a:t>– Veterinarska organizacija/privatna praksa;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1400" smtClean="0">
                <a:latin typeface="Times New Roman" pitchFamily="18" charset="0"/>
              </a:rPr>
              <a:t>– Identifikacijski broj mikročipa;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1400" smtClean="0">
                <a:latin typeface="Times New Roman" pitchFamily="18" charset="0"/>
              </a:rPr>
              <a:t>– Datum aplikacije mikročipa.</a:t>
            </a:r>
          </a:p>
        </p:txBody>
      </p:sp>
    </p:spTree>
    <p:extLst>
      <p:ext uri="{BB962C8B-B14F-4D97-AF65-F5344CB8AC3E}">
        <p14:creationId xmlns:p14="http://schemas.microsoft.com/office/powerpoint/2010/main" val="928288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dirty="0" smtClean="0"/>
              <a:t>Analitika – Stara Baza</a:t>
            </a:r>
          </a:p>
        </p:txBody>
      </p:sp>
      <p:graphicFrame>
        <p:nvGraphicFramePr>
          <p:cNvPr id="16387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323850" y="1333500"/>
          <a:ext cx="8351838" cy="519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Image" r:id="rId3" imgW="8152381" imgH="7161905" progId="Photoshop.Image.10">
                  <p:embed/>
                </p:oleObj>
              </mc:Choice>
              <mc:Fallback>
                <p:oleObj name="Image" r:id="rId3" imgW="8152381" imgH="7161905" progId="Photoshop.Image.1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333500"/>
                        <a:ext cx="8351838" cy="5191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713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 smtClean="0"/>
              <a:t>Analitika-Nova Baza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23793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0353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2013. </a:t>
            </a:r>
            <a:r>
              <a:rPr lang="hr-HR" dirty="0"/>
              <a:t>Analitika broj pasa po županijama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391400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7245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2014. Analitika broj pasa po županijama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125820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36196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290</Words>
  <Application>Microsoft Office PowerPoint</Application>
  <PresentationFormat>Prikaz na zaslonu (4:3)</PresentationFormat>
  <Paragraphs>52</Paragraphs>
  <Slides>12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4" baseType="lpstr">
      <vt:lpstr>Tema sustava Office</vt:lpstr>
      <vt:lpstr>Image</vt:lpstr>
      <vt:lpstr>Označavanje kućnih  ljubimaca</vt:lpstr>
      <vt:lpstr>Zakonski i podzakonski akti</vt:lpstr>
      <vt:lpstr>Pravilnik o označavanju pasa</vt:lpstr>
      <vt:lpstr>Pravilnik o označavanju pasa</vt:lpstr>
      <vt:lpstr>Lysacan – Upisnik pasa cijepljenih protiv bjesnoće sadržava slijedeće podatke:</vt:lpstr>
      <vt:lpstr>Analitika – Stara Baza</vt:lpstr>
      <vt:lpstr>Analitika-Nova Baza</vt:lpstr>
      <vt:lpstr>2013. Analitika broj pasa po županijama</vt:lpstr>
      <vt:lpstr>2014. Analitika broj pasa po županijama</vt:lpstr>
      <vt:lpstr>2015. Analitika broj pasa po županijama</vt:lpstr>
      <vt:lpstr>Što je novo?</vt:lpstr>
      <vt:lpstr>Hvala na pozornosti! Pitanja su dobrodošla! Siniša Mandek sinisa.mandek@mps.hr 01/6443-855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Označavanje kućnih  ljubimaca</dc:title>
  <dc:creator>Siniša Mandek</dc:creator>
  <cp:lastModifiedBy>Mirjana</cp:lastModifiedBy>
  <cp:revision>7</cp:revision>
  <dcterms:created xsi:type="dcterms:W3CDTF">2015-11-17T15:03:52Z</dcterms:created>
  <dcterms:modified xsi:type="dcterms:W3CDTF">2015-11-20T10:29:19Z</dcterms:modified>
</cp:coreProperties>
</file>